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Canva Sans Bold" charset="1" panose="020B0803030501040103"/>
      <p:regular r:id="rId12"/>
    </p:embeddedFont>
    <p:embeddedFont>
      <p:font typeface="Canva Sans" charset="1" panose="020B0503030501040103"/>
      <p:regular r:id="rId13"/>
    </p:embeddedFont>
    <p:embeddedFont>
      <p:font typeface="Montserrat Classic Bold" charset="1" panose="00000800000000000000"/>
      <p:regular r:id="rId14"/>
    </p:embeddedFont>
    <p:embeddedFont>
      <p:font typeface="Montserrat Light" charset="1" panose="00000400000000000000"/>
      <p:regular r:id="rId15"/>
    </p:embeddedFont>
    <p:embeddedFont>
      <p:font typeface="Roboto" charset="1" panose="02000000000000000000"/>
      <p:regular r:id="rId16"/>
    </p:embeddedFont>
    <p:embeddedFont>
      <p:font typeface="TAN Headline" charset="1" panose="00000000000000000000"/>
      <p:regular r:id="rId17"/>
    </p:embeddedFont>
    <p:embeddedFont>
      <p:font typeface="Cooper BT Bold Italics" charset="1" panose="0208080405030B090404"/>
      <p:regular r:id="rId18"/>
    </p:embeddedFont>
    <p:embeddedFont>
      <p:font typeface="Fraunces" charset="1" panose="00000000000000000000"/>
      <p:regular r:id="rId19"/>
    </p:embeddedFont>
    <p:embeddedFont>
      <p:font typeface="Canva Student Font" charset="1" panose="00000000000000000000"/>
      <p:regular r:id="rId20"/>
    </p:embeddedFont>
    <p:embeddedFont>
      <p:font typeface="Aileron Heavy" charset="1" panose="00000A00000000000000"/>
      <p:regular r:id="rId21"/>
    </p:embeddedFont>
    <p:embeddedFont>
      <p:font typeface="Montserrat Ligh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661509" y="7838507"/>
            <a:ext cx="6087008" cy="1831450"/>
            <a:chOff x="0" y="0"/>
            <a:chExt cx="8116010" cy="2441933"/>
          </a:xfrm>
        </p:grpSpPr>
        <p:sp>
          <p:nvSpPr>
            <p:cNvPr name="TextBox 4" id="4"/>
            <p:cNvSpPr txBox="true"/>
            <p:nvPr/>
          </p:nvSpPr>
          <p:spPr>
            <a:xfrm rot="0">
              <a:off x="0" y="952762"/>
              <a:ext cx="8116010" cy="1489171"/>
            </a:xfrm>
            <a:prstGeom prst="rect">
              <a:avLst/>
            </a:prstGeom>
          </p:spPr>
          <p:txBody>
            <a:bodyPr anchor="t" rtlCol="false" tIns="0" lIns="0" bIns="0" rIns="0">
              <a:spAutoFit/>
            </a:bodyPr>
            <a:lstStyle/>
            <a:p>
              <a:pPr algn="l">
                <a:lnSpc>
                  <a:spcPts val="3014"/>
                </a:lnSpc>
              </a:pPr>
              <a:r>
                <a:rPr lang="en-US" sz="2153">
                  <a:solidFill>
                    <a:srgbClr val="000000"/>
                  </a:solidFill>
                  <a:latin typeface="Canva Sans Bold"/>
                </a:rPr>
                <a:t>Ananya Bansal  </a:t>
              </a:r>
              <a:r>
                <a:rPr lang="en-US" sz="2153">
                  <a:solidFill>
                    <a:srgbClr val="000000"/>
                  </a:solidFill>
                  <a:latin typeface="Canva Sans"/>
                </a:rPr>
                <a:t>(Team Leader)</a:t>
              </a:r>
            </a:p>
            <a:p>
              <a:pPr algn="l">
                <a:lnSpc>
                  <a:spcPts val="3014"/>
                </a:lnSpc>
              </a:pPr>
              <a:r>
                <a:rPr lang="en-US" sz="2153">
                  <a:solidFill>
                    <a:srgbClr val="000000"/>
                  </a:solidFill>
                  <a:latin typeface="Canva Sans Bold"/>
                </a:rPr>
                <a:t>Saneha Garg </a:t>
              </a:r>
              <a:r>
                <a:rPr lang="en-US" sz="2153">
                  <a:solidFill>
                    <a:srgbClr val="000000"/>
                  </a:solidFill>
                  <a:latin typeface="Canva Sans"/>
                </a:rPr>
                <a:t>(Team Member 1)</a:t>
              </a:r>
            </a:p>
            <a:p>
              <a:pPr algn="l">
                <a:lnSpc>
                  <a:spcPts val="3014"/>
                </a:lnSpc>
              </a:pPr>
              <a:r>
                <a:rPr lang="en-US" sz="2153">
                  <a:solidFill>
                    <a:srgbClr val="000000"/>
                  </a:solidFill>
                  <a:latin typeface="Canva Sans Bold"/>
                </a:rPr>
                <a:t>Mannat Pruthi </a:t>
              </a:r>
              <a:r>
                <a:rPr lang="en-US" sz="2153">
                  <a:solidFill>
                    <a:srgbClr val="000000"/>
                  </a:solidFill>
                  <a:latin typeface="Canva Sans"/>
                </a:rPr>
                <a:t>(Team Member 2)</a:t>
              </a:r>
            </a:p>
          </p:txBody>
        </p:sp>
        <p:sp>
          <p:nvSpPr>
            <p:cNvPr name="TextBox 5" id="5"/>
            <p:cNvSpPr txBox="true"/>
            <p:nvPr/>
          </p:nvSpPr>
          <p:spPr>
            <a:xfrm rot="0">
              <a:off x="0" y="-38100"/>
              <a:ext cx="8116010" cy="526512"/>
            </a:xfrm>
            <a:prstGeom prst="rect">
              <a:avLst/>
            </a:prstGeom>
          </p:spPr>
          <p:txBody>
            <a:bodyPr anchor="t" rtlCol="false" tIns="0" lIns="0" bIns="0" rIns="0">
              <a:spAutoFit/>
            </a:bodyPr>
            <a:lstStyle/>
            <a:p>
              <a:pPr algn="l">
                <a:lnSpc>
                  <a:spcPts val="3434"/>
                </a:lnSpc>
              </a:pPr>
              <a:r>
                <a:rPr lang="en-US" sz="2453">
                  <a:solidFill>
                    <a:srgbClr val="000000"/>
                  </a:solidFill>
                  <a:latin typeface="Canva Sans Bold"/>
                </a:rPr>
                <a:t>MynChamps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584" y="2217664"/>
            <a:ext cx="16547716" cy="7668908"/>
            <a:chOff x="0" y="0"/>
            <a:chExt cx="22063621" cy="10225211"/>
          </a:xfrm>
        </p:grpSpPr>
        <p:sp>
          <p:nvSpPr>
            <p:cNvPr name="TextBox 3" id="3"/>
            <p:cNvSpPr txBox="true"/>
            <p:nvPr/>
          </p:nvSpPr>
          <p:spPr>
            <a:xfrm rot="0">
              <a:off x="66854" y="-76200"/>
              <a:ext cx="21399999" cy="1422400"/>
            </a:xfrm>
            <a:prstGeom prst="rect">
              <a:avLst/>
            </a:prstGeom>
          </p:spPr>
          <p:txBody>
            <a:bodyPr anchor="t" rtlCol="false" tIns="0" lIns="0" bIns="0" rIns="0">
              <a:spAutoFit/>
            </a:bodyPr>
            <a:lstStyle/>
            <a:p>
              <a:pPr algn="l">
                <a:lnSpc>
                  <a:spcPts val="4350"/>
                </a:lnSpc>
              </a:pPr>
              <a:r>
                <a:rPr lang="en-US" sz="3000" spc="420">
                  <a:solidFill>
                    <a:srgbClr val="000000"/>
                  </a:solidFill>
                  <a:latin typeface="Montserrat Classic Bold"/>
                </a:rPr>
                <a:t>TREND-IDENTIFICATION &amp; TREND-CENTRIC RECOMMENDATIONS:</a:t>
              </a:r>
            </a:p>
            <a:p>
              <a:pPr algn="l">
                <a:lnSpc>
                  <a:spcPts val="4350"/>
                </a:lnSpc>
              </a:pPr>
            </a:p>
          </p:txBody>
        </p:sp>
        <p:sp>
          <p:nvSpPr>
            <p:cNvPr name="TextBox 4" id="4"/>
            <p:cNvSpPr txBox="true"/>
            <p:nvPr/>
          </p:nvSpPr>
          <p:spPr>
            <a:xfrm rot="0">
              <a:off x="66854" y="739759"/>
              <a:ext cx="21996767" cy="3632200"/>
            </a:xfrm>
            <a:prstGeom prst="rect">
              <a:avLst/>
            </a:prstGeom>
          </p:spPr>
          <p:txBody>
            <a:bodyPr anchor="t" rtlCol="false" tIns="0" lIns="0" bIns="0" rIns="0">
              <a:spAutoFit/>
            </a:bodyPr>
            <a:lstStyle/>
            <a:p>
              <a:pPr algn="l">
                <a:lnSpc>
                  <a:spcPts val="4350"/>
                </a:lnSpc>
              </a:pPr>
              <a:r>
                <a:rPr lang="en-US" sz="3000" spc="120">
                  <a:solidFill>
                    <a:srgbClr val="000000"/>
                  </a:solidFill>
                  <a:latin typeface="Montserrat Light"/>
                </a:rPr>
                <a:t>Utilize data analytics and market research to identify emerging fashion trends. Employ AI-driven recommendation systems that analyze current fashion trends, customer preferences, and purchase history to deliver tailored product suggestions, enhancing customer engagement and conversion rates in the fast fashion segment.</a:t>
              </a:r>
            </a:p>
          </p:txBody>
        </p:sp>
        <p:sp>
          <p:nvSpPr>
            <p:cNvPr name="TextBox 5" id="5"/>
            <p:cNvSpPr txBox="true"/>
            <p:nvPr/>
          </p:nvSpPr>
          <p:spPr>
            <a:xfrm rot="0">
              <a:off x="66854" y="5043611"/>
              <a:ext cx="13227282" cy="685800"/>
            </a:xfrm>
            <a:prstGeom prst="rect">
              <a:avLst/>
            </a:prstGeom>
          </p:spPr>
          <p:txBody>
            <a:bodyPr anchor="t" rtlCol="false" tIns="0" lIns="0" bIns="0" rIns="0">
              <a:spAutoFit/>
            </a:bodyPr>
            <a:lstStyle/>
            <a:p>
              <a:pPr algn="l">
                <a:lnSpc>
                  <a:spcPts val="4350"/>
                </a:lnSpc>
              </a:pPr>
              <a:r>
                <a:rPr lang="en-US" sz="3000" spc="420">
                  <a:solidFill>
                    <a:srgbClr val="000000"/>
                  </a:solidFill>
                  <a:latin typeface="Montserrat Classic Bold"/>
                </a:rPr>
                <a:t>SOCIAL SHOPPING INTEGRATION: </a:t>
              </a:r>
            </a:p>
          </p:txBody>
        </p:sp>
        <p:sp>
          <p:nvSpPr>
            <p:cNvPr name="TextBox 6" id="6"/>
            <p:cNvSpPr txBox="true"/>
            <p:nvPr/>
          </p:nvSpPr>
          <p:spPr>
            <a:xfrm rot="0">
              <a:off x="0" y="5856411"/>
              <a:ext cx="22063621" cy="4368800"/>
            </a:xfrm>
            <a:prstGeom prst="rect">
              <a:avLst/>
            </a:prstGeom>
          </p:spPr>
          <p:txBody>
            <a:bodyPr anchor="t" rtlCol="false" tIns="0" lIns="0" bIns="0" rIns="0">
              <a:spAutoFit/>
            </a:bodyPr>
            <a:lstStyle/>
            <a:p>
              <a:pPr algn="l">
                <a:lnSpc>
                  <a:spcPts val="4350"/>
                </a:lnSpc>
              </a:pPr>
              <a:r>
                <a:rPr lang="en-US" sz="3000" spc="120">
                  <a:solidFill>
                    <a:srgbClr val="000000"/>
                  </a:solidFill>
                  <a:latin typeface="Montserrat Light"/>
                </a:rPr>
                <a:t>Integrate social media functionalities and user-generated content, such as influencer collaborations, customer reviews, and shoppable posts, to create an interactive and immersive shopping experience that resonates with fast fashion enthusiasts, positioning Myntra as the go-to destination, driving customer growth and conversion. </a:t>
              </a:r>
            </a:p>
            <a:p>
              <a:pPr algn="l">
                <a:lnSpc>
                  <a:spcPts val="4350"/>
                </a:lnSpc>
              </a:pPr>
            </a:p>
          </p:txBody>
        </p:sp>
      </p:grpSp>
      <p:sp>
        <p:nvSpPr>
          <p:cNvPr name="Freeform 7" id="7"/>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AutoShape 8" id="8"/>
          <p:cNvSpPr/>
          <p:nvPr/>
        </p:nvSpPr>
        <p:spPr>
          <a:xfrm>
            <a:off x="-1056783" y="10287000"/>
            <a:ext cx="19344783" cy="0"/>
          </a:xfrm>
          <a:prstGeom prst="line">
            <a:avLst/>
          </a:prstGeom>
          <a:ln cap="flat" w="161925">
            <a:solidFill>
              <a:srgbClr val="301D3B"/>
            </a:solidFill>
            <a:prstDash val="solid"/>
            <a:headEnd type="none" len="sm" w="sm"/>
            <a:tailEnd type="none" len="sm" w="sm"/>
          </a:ln>
        </p:spPr>
      </p:sp>
      <p:sp>
        <p:nvSpPr>
          <p:cNvPr name="TextBox 9" id="9"/>
          <p:cNvSpPr txBox="true"/>
          <p:nvPr/>
        </p:nvSpPr>
        <p:spPr>
          <a:xfrm rot="0">
            <a:off x="-53528" y="472439"/>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rPr>
              <a:t>Problem Statement</a:t>
            </a:r>
          </a:p>
        </p:txBody>
      </p:sp>
      <p:sp>
        <p:nvSpPr>
          <p:cNvPr name="TextBox 10" id="10"/>
          <p:cNvSpPr txBox="true"/>
          <p:nvPr/>
        </p:nvSpPr>
        <p:spPr>
          <a:xfrm rot="0">
            <a:off x="13939495" y="739139"/>
            <a:ext cx="3610127" cy="526940"/>
          </a:xfrm>
          <a:prstGeom prst="rect">
            <a:avLst/>
          </a:prstGeom>
        </p:spPr>
        <p:txBody>
          <a:bodyPr anchor="t" rtlCol="false" tIns="0" lIns="0" bIns="0" rIns="0">
            <a:spAutoFit/>
          </a:bodyPr>
          <a:lstStyle/>
          <a:p>
            <a:pPr algn="ctr">
              <a:lnSpc>
                <a:spcPts val="3861"/>
              </a:lnSpc>
            </a:pPr>
            <a:r>
              <a:rPr lang="en-US" sz="4438">
                <a:solidFill>
                  <a:srgbClr val="FE8D2A"/>
                </a:solidFill>
                <a:latin typeface="TAN Headline"/>
              </a:rPr>
              <a:t>GlowUp!</a:t>
            </a:r>
          </a:p>
        </p:txBody>
      </p:sp>
      <p:sp>
        <p:nvSpPr>
          <p:cNvPr name="TextBox 11" id="11"/>
          <p:cNvSpPr txBox="true"/>
          <p:nvPr/>
        </p:nvSpPr>
        <p:spPr>
          <a:xfrm rot="0">
            <a:off x="15006660" y="1408955"/>
            <a:ext cx="3610127" cy="528912"/>
          </a:xfrm>
          <a:prstGeom prst="rect">
            <a:avLst/>
          </a:prstGeom>
        </p:spPr>
        <p:txBody>
          <a:bodyPr anchor="t" rtlCol="false" tIns="0" lIns="0" bIns="0" rIns="0">
            <a:spAutoFit/>
          </a:bodyPr>
          <a:lstStyle/>
          <a:p>
            <a:pPr algn="ctr">
              <a:lnSpc>
                <a:spcPts val="3861"/>
              </a:lnSpc>
            </a:pPr>
            <a:r>
              <a:rPr lang="en-US" sz="4438">
                <a:solidFill>
                  <a:srgbClr val="F31AB0"/>
                </a:solidFill>
                <a:latin typeface="TAN Headline"/>
              </a:rPr>
              <a:t>#GOAT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41444" y="10287000"/>
            <a:ext cx="19344783" cy="0"/>
          </a:xfrm>
          <a:prstGeom prst="line">
            <a:avLst/>
          </a:prstGeom>
          <a:ln cap="flat" w="161925">
            <a:solidFill>
              <a:srgbClr val="301D3B"/>
            </a:solidFill>
            <a:prstDash val="solid"/>
            <a:headEnd type="none" len="sm" w="sm"/>
            <a:tailEnd type="none" len="sm" w="sm"/>
          </a:ln>
        </p:spPr>
      </p:sp>
      <p:sp>
        <p:nvSpPr>
          <p:cNvPr name="Freeform 3" id="3"/>
          <p:cNvSpPr/>
          <p:nvPr/>
        </p:nvSpPr>
        <p:spPr>
          <a:xfrm flipH="false" flipV="false" rot="0">
            <a:off x="10004615" y="837959"/>
            <a:ext cx="3975810" cy="8669939"/>
          </a:xfrm>
          <a:custGeom>
            <a:avLst/>
            <a:gdLst/>
            <a:ahLst/>
            <a:cxnLst/>
            <a:rect r="r" b="b" t="t" l="l"/>
            <a:pathLst>
              <a:path h="8669939" w="3975810">
                <a:moveTo>
                  <a:pt x="0" y="0"/>
                </a:moveTo>
                <a:lnTo>
                  <a:pt x="3975810" y="0"/>
                </a:lnTo>
                <a:lnTo>
                  <a:pt x="3975810" y="8669939"/>
                </a:lnTo>
                <a:lnTo>
                  <a:pt x="0" y="8669939"/>
                </a:lnTo>
                <a:lnTo>
                  <a:pt x="0" y="0"/>
                </a:lnTo>
                <a:close/>
              </a:path>
            </a:pathLst>
          </a:custGeom>
          <a:blipFill>
            <a:blip r:embed="rId2"/>
            <a:stretch>
              <a:fillRect l="0" t="0" r="0" b="0"/>
            </a:stretch>
          </a:blipFill>
        </p:spPr>
      </p:sp>
      <p:sp>
        <p:nvSpPr>
          <p:cNvPr name="Freeform 4" id="4"/>
          <p:cNvSpPr/>
          <p:nvPr/>
        </p:nvSpPr>
        <p:spPr>
          <a:xfrm flipH="true" flipV="false" rot="1802864">
            <a:off x="9147774" y="4165373"/>
            <a:ext cx="1071418" cy="302675"/>
          </a:xfrm>
          <a:custGeom>
            <a:avLst/>
            <a:gdLst/>
            <a:ahLst/>
            <a:cxnLst/>
            <a:rect r="r" b="b" t="t" l="l"/>
            <a:pathLst>
              <a:path h="302675" w="1071418">
                <a:moveTo>
                  <a:pt x="1071417" y="0"/>
                </a:moveTo>
                <a:lnTo>
                  <a:pt x="0" y="0"/>
                </a:lnTo>
                <a:lnTo>
                  <a:pt x="0" y="302676"/>
                </a:lnTo>
                <a:lnTo>
                  <a:pt x="1071417" y="302676"/>
                </a:lnTo>
                <a:lnTo>
                  <a:pt x="10714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852462">
            <a:off x="13922275" y="4776556"/>
            <a:ext cx="449954" cy="696254"/>
          </a:xfrm>
          <a:custGeom>
            <a:avLst/>
            <a:gdLst/>
            <a:ahLst/>
            <a:cxnLst/>
            <a:rect r="r" b="b" t="t" l="l"/>
            <a:pathLst>
              <a:path h="696254" w="449954">
                <a:moveTo>
                  <a:pt x="0" y="0"/>
                </a:moveTo>
                <a:lnTo>
                  <a:pt x="449954" y="0"/>
                </a:lnTo>
                <a:lnTo>
                  <a:pt x="449954" y="696255"/>
                </a:lnTo>
                <a:lnTo>
                  <a:pt x="0" y="696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423560">
            <a:off x="14045596" y="3933546"/>
            <a:ext cx="405458" cy="766329"/>
          </a:xfrm>
          <a:custGeom>
            <a:avLst/>
            <a:gdLst/>
            <a:ahLst/>
            <a:cxnLst/>
            <a:rect r="r" b="b" t="t" l="l"/>
            <a:pathLst>
              <a:path h="766329" w="405458">
                <a:moveTo>
                  <a:pt x="0" y="0"/>
                </a:moveTo>
                <a:lnTo>
                  <a:pt x="405458" y="0"/>
                </a:lnTo>
                <a:lnTo>
                  <a:pt x="405458" y="766330"/>
                </a:lnTo>
                <a:lnTo>
                  <a:pt x="0" y="7663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0010">
            <a:off x="14112295" y="4205385"/>
            <a:ext cx="521343" cy="985356"/>
          </a:xfrm>
          <a:custGeom>
            <a:avLst/>
            <a:gdLst/>
            <a:ahLst/>
            <a:cxnLst/>
            <a:rect r="r" b="b" t="t" l="l"/>
            <a:pathLst>
              <a:path h="985356" w="521343">
                <a:moveTo>
                  <a:pt x="0" y="0"/>
                </a:moveTo>
                <a:lnTo>
                  <a:pt x="521343" y="0"/>
                </a:lnTo>
                <a:lnTo>
                  <a:pt x="521343" y="985356"/>
                </a:lnTo>
                <a:lnTo>
                  <a:pt x="0" y="9853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lgDash"/>
            <a:miter/>
          </a:ln>
        </p:spPr>
      </p:sp>
      <p:sp>
        <p:nvSpPr>
          <p:cNvPr name="Freeform 8" id="8"/>
          <p:cNvSpPr/>
          <p:nvPr/>
        </p:nvSpPr>
        <p:spPr>
          <a:xfrm flipH="true" flipV="true" rot="566798">
            <a:off x="8922194" y="5266705"/>
            <a:ext cx="1868127" cy="1664332"/>
          </a:xfrm>
          <a:custGeom>
            <a:avLst/>
            <a:gdLst/>
            <a:ahLst/>
            <a:cxnLst/>
            <a:rect r="r" b="b" t="t" l="l"/>
            <a:pathLst>
              <a:path h="1664332" w="1868127">
                <a:moveTo>
                  <a:pt x="1868127" y="1664332"/>
                </a:moveTo>
                <a:lnTo>
                  <a:pt x="0" y="1664332"/>
                </a:lnTo>
                <a:lnTo>
                  <a:pt x="0" y="0"/>
                </a:lnTo>
                <a:lnTo>
                  <a:pt x="1868127" y="0"/>
                </a:lnTo>
                <a:lnTo>
                  <a:pt x="1868127" y="166433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769688" y="534471"/>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rPr>
              <a:t>Solution 1</a:t>
            </a:r>
          </a:p>
        </p:txBody>
      </p:sp>
      <p:sp>
        <p:nvSpPr>
          <p:cNvPr name="TextBox 10" id="10"/>
          <p:cNvSpPr txBox="true"/>
          <p:nvPr/>
        </p:nvSpPr>
        <p:spPr>
          <a:xfrm rot="0">
            <a:off x="14248325" y="895737"/>
            <a:ext cx="3310362" cy="2008213"/>
          </a:xfrm>
          <a:prstGeom prst="rect">
            <a:avLst/>
          </a:prstGeom>
        </p:spPr>
        <p:txBody>
          <a:bodyPr anchor="t" rtlCol="false" tIns="0" lIns="0" bIns="0" rIns="0">
            <a:spAutoFit/>
          </a:bodyPr>
          <a:lstStyle/>
          <a:p>
            <a:pPr algn="r">
              <a:lnSpc>
                <a:spcPts val="5336"/>
              </a:lnSpc>
            </a:pPr>
            <a:r>
              <a:rPr lang="en-US" sz="3811" spc="-133">
                <a:solidFill>
                  <a:srgbClr val="000000"/>
                </a:solidFill>
                <a:latin typeface="Cooper BT Bold Italics"/>
              </a:rPr>
              <a:t>Create your very own </a:t>
            </a:r>
            <a:r>
              <a:rPr lang="en-US" sz="3811" spc="-133">
                <a:solidFill>
                  <a:srgbClr val="F31AB0"/>
                </a:solidFill>
                <a:latin typeface="Cooper BT Bold Italics"/>
              </a:rPr>
              <a:t>Myntra</a:t>
            </a:r>
            <a:r>
              <a:rPr lang="en-US" sz="3811" spc="-133">
                <a:solidFill>
                  <a:srgbClr val="E65418"/>
                </a:solidFill>
                <a:latin typeface="Cooper BT Bold Italics"/>
              </a:rPr>
              <a:t>Me</a:t>
            </a:r>
            <a:r>
              <a:rPr lang="en-US" sz="3811" spc="-133">
                <a:solidFill>
                  <a:srgbClr val="000000"/>
                </a:solidFill>
                <a:latin typeface="Cooper BT Bold Italics"/>
              </a:rPr>
              <a:t>!</a:t>
            </a:r>
          </a:p>
        </p:txBody>
      </p:sp>
      <p:grpSp>
        <p:nvGrpSpPr>
          <p:cNvPr name="Group 11" id="11"/>
          <p:cNvGrpSpPr/>
          <p:nvPr/>
        </p:nvGrpSpPr>
        <p:grpSpPr>
          <a:xfrm rot="0">
            <a:off x="12852635" y="8817028"/>
            <a:ext cx="4406665" cy="1174319"/>
            <a:chOff x="0" y="0"/>
            <a:chExt cx="5875553" cy="1565759"/>
          </a:xfrm>
        </p:grpSpPr>
        <p:sp>
          <p:nvSpPr>
            <p:cNvPr name="TextBox 12" id="12"/>
            <p:cNvSpPr txBox="true"/>
            <p:nvPr/>
          </p:nvSpPr>
          <p:spPr>
            <a:xfrm rot="0">
              <a:off x="0" y="161925"/>
              <a:ext cx="5875553" cy="933734"/>
            </a:xfrm>
            <a:prstGeom prst="rect">
              <a:avLst/>
            </a:prstGeom>
          </p:spPr>
          <p:txBody>
            <a:bodyPr anchor="t" rtlCol="false" tIns="0" lIns="0" bIns="0" rIns="0">
              <a:spAutoFit/>
            </a:bodyPr>
            <a:lstStyle/>
            <a:p>
              <a:pPr algn="ctr">
                <a:lnSpc>
                  <a:spcPts val="4713"/>
                </a:lnSpc>
              </a:pPr>
              <a:r>
                <a:rPr lang="en-US" sz="5417">
                  <a:solidFill>
                    <a:srgbClr val="F31AB0"/>
                  </a:solidFill>
                  <a:latin typeface="TAN Headline"/>
                </a:rPr>
                <a:t>Send</a:t>
              </a:r>
            </a:p>
          </p:txBody>
        </p:sp>
        <p:sp>
          <p:nvSpPr>
            <p:cNvPr name="TextBox 13" id="13"/>
            <p:cNvSpPr txBox="true"/>
            <p:nvPr/>
          </p:nvSpPr>
          <p:spPr>
            <a:xfrm rot="0">
              <a:off x="0" y="973178"/>
              <a:ext cx="5875553" cy="592581"/>
            </a:xfrm>
            <a:prstGeom prst="rect">
              <a:avLst/>
            </a:prstGeom>
          </p:spPr>
          <p:txBody>
            <a:bodyPr anchor="t" rtlCol="false" tIns="0" lIns="0" bIns="0" rIns="0">
              <a:spAutoFit/>
            </a:bodyPr>
            <a:lstStyle/>
            <a:p>
              <a:pPr algn="ctr">
                <a:lnSpc>
                  <a:spcPts val="3897"/>
                </a:lnSpc>
              </a:pPr>
              <a:r>
                <a:rPr lang="en-US" sz="2783" spc="278">
                  <a:solidFill>
                    <a:srgbClr val="000000"/>
                  </a:solidFill>
                  <a:latin typeface="Fraunces"/>
                </a:rPr>
                <a:t>FITCHECK!</a:t>
              </a:r>
            </a:p>
          </p:txBody>
        </p:sp>
      </p:grpSp>
      <p:sp>
        <p:nvSpPr>
          <p:cNvPr name="TextBox 14" id="14"/>
          <p:cNvSpPr txBox="true"/>
          <p:nvPr/>
        </p:nvSpPr>
        <p:spPr>
          <a:xfrm rot="0">
            <a:off x="7086537" y="2099868"/>
            <a:ext cx="4406665" cy="655678"/>
          </a:xfrm>
          <a:prstGeom prst="rect">
            <a:avLst/>
          </a:prstGeom>
        </p:spPr>
        <p:txBody>
          <a:bodyPr anchor="t" rtlCol="false" tIns="0" lIns="0" bIns="0" rIns="0">
            <a:spAutoFit/>
          </a:bodyPr>
          <a:lstStyle/>
          <a:p>
            <a:pPr algn="ctr">
              <a:lnSpc>
                <a:spcPts val="4713"/>
              </a:lnSpc>
            </a:pPr>
            <a:r>
              <a:rPr lang="en-US" sz="5417">
                <a:solidFill>
                  <a:srgbClr val="E65418"/>
                </a:solidFill>
                <a:latin typeface="TAN Headline"/>
              </a:rPr>
              <a:t>#Slay</a:t>
            </a:r>
          </a:p>
        </p:txBody>
      </p:sp>
      <p:sp>
        <p:nvSpPr>
          <p:cNvPr name="TextBox 15" id="15"/>
          <p:cNvSpPr txBox="true"/>
          <p:nvPr/>
        </p:nvSpPr>
        <p:spPr>
          <a:xfrm rot="0">
            <a:off x="14928846" y="4700352"/>
            <a:ext cx="2431270"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Share your fit check with your FAM!</a:t>
            </a:r>
          </a:p>
        </p:txBody>
      </p:sp>
      <p:sp>
        <p:nvSpPr>
          <p:cNvPr name="TextBox 16" id="16"/>
          <p:cNvSpPr txBox="true"/>
          <p:nvPr/>
        </p:nvSpPr>
        <p:spPr>
          <a:xfrm rot="0">
            <a:off x="14147252" y="5459176"/>
            <a:ext cx="2431270"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Download your DRIP</a:t>
            </a:r>
          </a:p>
        </p:txBody>
      </p:sp>
      <p:sp>
        <p:nvSpPr>
          <p:cNvPr name="TextBox 17" id="17"/>
          <p:cNvSpPr txBox="true"/>
          <p:nvPr/>
        </p:nvSpPr>
        <p:spPr>
          <a:xfrm rot="0">
            <a:off x="14734482" y="3838364"/>
            <a:ext cx="3275972"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Change your background: Bougee, Basic or Lit, as you like!</a:t>
            </a:r>
          </a:p>
        </p:txBody>
      </p:sp>
      <p:sp>
        <p:nvSpPr>
          <p:cNvPr name="TextBox 18" id="18"/>
          <p:cNvSpPr txBox="true"/>
          <p:nvPr/>
        </p:nvSpPr>
        <p:spPr>
          <a:xfrm rot="0">
            <a:off x="7295032" y="6936948"/>
            <a:ext cx="2561226"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Get this whole look A$AP!</a:t>
            </a:r>
          </a:p>
        </p:txBody>
      </p:sp>
      <p:sp>
        <p:nvSpPr>
          <p:cNvPr name="TextBox 19" id="19"/>
          <p:cNvSpPr txBox="true"/>
          <p:nvPr/>
        </p:nvSpPr>
        <p:spPr>
          <a:xfrm rot="0">
            <a:off x="7805638" y="3605989"/>
            <a:ext cx="2050620"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Select your Details.</a:t>
            </a:r>
          </a:p>
        </p:txBody>
      </p:sp>
      <p:sp>
        <p:nvSpPr>
          <p:cNvPr name="TextBox 20" id="20"/>
          <p:cNvSpPr txBox="true"/>
          <p:nvPr/>
        </p:nvSpPr>
        <p:spPr>
          <a:xfrm rot="0">
            <a:off x="800558" y="1685092"/>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Idea:</a:t>
            </a:r>
          </a:p>
        </p:txBody>
      </p:sp>
      <p:sp>
        <p:nvSpPr>
          <p:cNvPr name="TextBox 21" id="21"/>
          <p:cNvSpPr txBox="true"/>
          <p:nvPr/>
        </p:nvSpPr>
        <p:spPr>
          <a:xfrm rot="0">
            <a:off x="761725" y="5344876"/>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Focus:</a:t>
            </a:r>
          </a:p>
        </p:txBody>
      </p:sp>
      <p:sp>
        <p:nvSpPr>
          <p:cNvPr name="TextBox 22" id="22"/>
          <p:cNvSpPr txBox="true"/>
          <p:nvPr/>
        </p:nvSpPr>
        <p:spPr>
          <a:xfrm rot="0">
            <a:off x="761725" y="7361569"/>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Tech-Stack:</a:t>
            </a:r>
          </a:p>
        </p:txBody>
      </p:sp>
      <p:sp>
        <p:nvSpPr>
          <p:cNvPr name="TextBox 23" id="23"/>
          <p:cNvSpPr txBox="true"/>
          <p:nvPr/>
        </p:nvSpPr>
        <p:spPr>
          <a:xfrm rot="0">
            <a:off x="800558" y="3023184"/>
            <a:ext cx="6738228" cy="198830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rPr>
              <a:t>Step into the future of fashion with Myntra's Virtual Fashion Avatar. Craft your virtual twin and explore a vast selection of clothes, accessories, and shoes in stunning detail. Powered by AI and AR, this feature delivers life-like simulations of fit and style, revolutionising how you shop online. Say goodbye to guesswork, embrace personalised perfection, and elevate your shopping experience.</a:t>
            </a:r>
          </a:p>
        </p:txBody>
      </p:sp>
      <p:sp>
        <p:nvSpPr>
          <p:cNvPr name="TextBox 24" id="24"/>
          <p:cNvSpPr txBox="true"/>
          <p:nvPr/>
        </p:nvSpPr>
        <p:spPr>
          <a:xfrm rot="0">
            <a:off x="800558" y="7970434"/>
            <a:ext cx="6738228" cy="17406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rPr>
              <a:t>Frontend: </a:t>
            </a:r>
            <a:r>
              <a:rPr lang="en-US" sz="1576" spc="63">
                <a:solidFill>
                  <a:srgbClr val="000000"/>
                </a:solidFill>
                <a:latin typeface="Montserrat Light"/>
              </a:rPr>
              <a:t>React Native, Three.js</a:t>
            </a:r>
          </a:p>
          <a:p>
            <a:pPr algn="l">
              <a:lnSpc>
                <a:spcPts val="2285"/>
              </a:lnSpc>
            </a:pPr>
            <a:r>
              <a:rPr lang="en-US" sz="1576" spc="63">
                <a:solidFill>
                  <a:srgbClr val="000000"/>
                </a:solidFill>
                <a:latin typeface="Montserrat Light Bold"/>
              </a:rPr>
              <a:t>Backend:</a:t>
            </a:r>
            <a:r>
              <a:rPr lang="en-US" sz="1576" spc="63">
                <a:solidFill>
                  <a:srgbClr val="000000"/>
                </a:solidFill>
                <a:latin typeface="Montserrat Light"/>
              </a:rPr>
              <a:t> Node.js, Express.js</a:t>
            </a:r>
          </a:p>
          <a:p>
            <a:pPr algn="l">
              <a:lnSpc>
                <a:spcPts val="2285"/>
              </a:lnSpc>
            </a:pPr>
            <a:r>
              <a:rPr lang="en-US" sz="1576" spc="63">
                <a:solidFill>
                  <a:srgbClr val="000000"/>
                </a:solidFill>
                <a:latin typeface="Montserrat Light Bold"/>
              </a:rPr>
              <a:t>AI/ML:</a:t>
            </a:r>
            <a:r>
              <a:rPr lang="en-US" sz="1576" spc="63">
                <a:solidFill>
                  <a:srgbClr val="000000"/>
                </a:solidFill>
                <a:latin typeface="Montserrat Light"/>
              </a:rPr>
              <a:t> TensorFlow.js, OpenCV</a:t>
            </a:r>
          </a:p>
          <a:p>
            <a:pPr algn="l">
              <a:lnSpc>
                <a:spcPts val="2285"/>
              </a:lnSpc>
            </a:pPr>
            <a:r>
              <a:rPr lang="en-US" sz="1576" spc="63">
                <a:solidFill>
                  <a:srgbClr val="000000"/>
                </a:solidFill>
                <a:latin typeface="Montserrat Light Bold"/>
              </a:rPr>
              <a:t>AR:</a:t>
            </a:r>
            <a:r>
              <a:rPr lang="en-US" sz="1576" spc="63">
                <a:solidFill>
                  <a:srgbClr val="000000"/>
                </a:solidFill>
                <a:latin typeface="Montserrat Light"/>
              </a:rPr>
              <a:t> ARCore (Android), ARKit (iOS)</a:t>
            </a:r>
          </a:p>
          <a:p>
            <a:pPr algn="l">
              <a:lnSpc>
                <a:spcPts val="2285"/>
              </a:lnSpc>
            </a:pPr>
            <a:r>
              <a:rPr lang="en-US" sz="1576" spc="63">
                <a:solidFill>
                  <a:srgbClr val="000000"/>
                </a:solidFill>
                <a:latin typeface="Montserrat Light Bold"/>
              </a:rPr>
              <a:t>3D Modeling:</a:t>
            </a:r>
            <a:r>
              <a:rPr lang="en-US" sz="1576" spc="63">
                <a:solidFill>
                  <a:srgbClr val="000000"/>
                </a:solidFill>
                <a:latin typeface="Montserrat Light"/>
              </a:rPr>
              <a:t> Blender, Babylon.js</a:t>
            </a:r>
          </a:p>
          <a:p>
            <a:pPr algn="l">
              <a:lnSpc>
                <a:spcPts val="2285"/>
              </a:lnSpc>
            </a:pPr>
            <a:r>
              <a:rPr lang="en-US" sz="1576" spc="63">
                <a:solidFill>
                  <a:srgbClr val="000000"/>
                </a:solidFill>
                <a:latin typeface="Montserrat Light Bold"/>
              </a:rPr>
              <a:t>Database:</a:t>
            </a:r>
            <a:r>
              <a:rPr lang="en-US" sz="1576" spc="63">
                <a:solidFill>
                  <a:srgbClr val="000000"/>
                </a:solidFill>
                <a:latin typeface="Montserrat Light"/>
              </a:rPr>
              <a:t> MongoDB, PostgreSQL</a:t>
            </a:r>
          </a:p>
        </p:txBody>
      </p:sp>
      <p:sp>
        <p:nvSpPr>
          <p:cNvPr name="TextBox 25" id="25"/>
          <p:cNvSpPr txBox="true"/>
          <p:nvPr/>
        </p:nvSpPr>
        <p:spPr>
          <a:xfrm rot="0">
            <a:off x="800558" y="2357094"/>
            <a:ext cx="6738228"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MYNTRA'S VIRTUAL FASHION AVATAR FEATURE: MYNTRAME</a:t>
            </a:r>
          </a:p>
        </p:txBody>
      </p:sp>
      <p:sp>
        <p:nvSpPr>
          <p:cNvPr name="TextBox 26" id="26"/>
          <p:cNvSpPr txBox="true"/>
          <p:nvPr/>
        </p:nvSpPr>
        <p:spPr>
          <a:xfrm rot="0">
            <a:off x="800558" y="5940678"/>
            <a:ext cx="6533307" cy="1021689"/>
          </a:xfrm>
          <a:prstGeom prst="rect">
            <a:avLst/>
          </a:prstGeom>
        </p:spPr>
        <p:txBody>
          <a:bodyPr anchor="t" rtlCol="false" tIns="0" lIns="0" bIns="0" rIns="0">
            <a:spAutoFit/>
          </a:bodyPr>
          <a:lstStyle/>
          <a:p>
            <a:pPr algn="l">
              <a:lnSpc>
                <a:spcPts val="2060"/>
              </a:lnSpc>
            </a:pPr>
            <a:r>
              <a:rPr lang="en-US" sz="1420" spc="198">
                <a:solidFill>
                  <a:srgbClr val="000000"/>
                </a:solidFill>
                <a:latin typeface="Montserrat Classic Bold"/>
              </a:rPr>
              <a:t>BOOST ENGAGEMENT WITH MYNTRA'S VIRTUAL FASHION AVATAR, CONNECTING AND CAPTIVATING YOUNGER AUDIENCES WITH PERSONALIZED, AI-POWERED FASHION EXPERIENCES.</a:t>
            </a:r>
          </a:p>
        </p:txBody>
      </p:sp>
      <p:sp>
        <p:nvSpPr>
          <p:cNvPr name="TextBox 27" id="27"/>
          <p:cNvSpPr txBox="true"/>
          <p:nvPr/>
        </p:nvSpPr>
        <p:spPr>
          <a:xfrm rot="0">
            <a:off x="5573745" y="8590486"/>
            <a:ext cx="2819819"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Platform:</a:t>
            </a:r>
          </a:p>
        </p:txBody>
      </p:sp>
      <p:sp>
        <p:nvSpPr>
          <p:cNvPr name="TextBox 28" id="28"/>
          <p:cNvSpPr txBox="true"/>
          <p:nvPr/>
        </p:nvSpPr>
        <p:spPr>
          <a:xfrm rot="0">
            <a:off x="5621370" y="9162774"/>
            <a:ext cx="3795265"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MYNTRA'S MOBILE APPLICATION</a:t>
            </a:r>
          </a:p>
        </p:txBody>
      </p:sp>
      <p:sp>
        <p:nvSpPr>
          <p:cNvPr name="Freeform 29" id="29"/>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4383" y="10287000"/>
            <a:ext cx="19344783" cy="0"/>
          </a:xfrm>
          <a:prstGeom prst="line">
            <a:avLst/>
          </a:prstGeom>
          <a:ln cap="flat" w="161925">
            <a:solidFill>
              <a:srgbClr val="301D3B"/>
            </a:solidFill>
            <a:prstDash val="solid"/>
            <a:headEnd type="none" len="sm" w="sm"/>
            <a:tailEnd type="none" len="sm" w="sm"/>
          </a:ln>
        </p:spPr>
      </p:sp>
      <p:sp>
        <p:nvSpPr>
          <p:cNvPr name="Freeform 3" id="3"/>
          <p:cNvSpPr/>
          <p:nvPr/>
        </p:nvSpPr>
        <p:spPr>
          <a:xfrm flipH="false" flipV="false" rot="0">
            <a:off x="636390" y="1777670"/>
            <a:ext cx="10852354" cy="6145146"/>
          </a:xfrm>
          <a:custGeom>
            <a:avLst/>
            <a:gdLst/>
            <a:ahLst/>
            <a:cxnLst/>
            <a:rect r="r" b="b" t="t" l="l"/>
            <a:pathLst>
              <a:path h="6145146" w="10852354">
                <a:moveTo>
                  <a:pt x="0" y="0"/>
                </a:moveTo>
                <a:lnTo>
                  <a:pt x="10852355" y="0"/>
                </a:lnTo>
                <a:lnTo>
                  <a:pt x="10852355" y="6145146"/>
                </a:lnTo>
                <a:lnTo>
                  <a:pt x="0" y="6145146"/>
                </a:lnTo>
                <a:lnTo>
                  <a:pt x="0" y="0"/>
                </a:lnTo>
                <a:close/>
              </a:path>
            </a:pathLst>
          </a:custGeom>
          <a:blipFill>
            <a:blip r:embed="rId2"/>
            <a:stretch>
              <a:fillRect l="0" t="0" r="0" b="0"/>
            </a:stretch>
          </a:blipFill>
        </p:spPr>
      </p:sp>
      <p:sp>
        <p:nvSpPr>
          <p:cNvPr name="TextBox 4" id="4"/>
          <p:cNvSpPr txBox="true"/>
          <p:nvPr/>
        </p:nvSpPr>
        <p:spPr>
          <a:xfrm rot="0">
            <a:off x="-904383" y="539114"/>
            <a:ext cx="6854141"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rPr>
              <a:t>Solution 2</a:t>
            </a:r>
          </a:p>
        </p:txBody>
      </p:sp>
      <p:sp>
        <p:nvSpPr>
          <p:cNvPr name="TextBox 5" id="5"/>
          <p:cNvSpPr txBox="true"/>
          <p:nvPr/>
        </p:nvSpPr>
        <p:spPr>
          <a:xfrm rot="0">
            <a:off x="11995048" y="1038225"/>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Idea:</a:t>
            </a:r>
          </a:p>
        </p:txBody>
      </p:sp>
      <p:sp>
        <p:nvSpPr>
          <p:cNvPr name="TextBox 6" id="6"/>
          <p:cNvSpPr txBox="true"/>
          <p:nvPr/>
        </p:nvSpPr>
        <p:spPr>
          <a:xfrm rot="0">
            <a:off x="636390" y="8546028"/>
            <a:ext cx="10852354"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Focus:</a:t>
            </a:r>
          </a:p>
        </p:txBody>
      </p:sp>
      <p:sp>
        <p:nvSpPr>
          <p:cNvPr name="TextBox 7" id="7"/>
          <p:cNvSpPr txBox="true"/>
          <p:nvPr/>
        </p:nvSpPr>
        <p:spPr>
          <a:xfrm rot="0">
            <a:off x="11995048" y="5962580"/>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Tech-Stack:</a:t>
            </a:r>
          </a:p>
        </p:txBody>
      </p:sp>
      <p:sp>
        <p:nvSpPr>
          <p:cNvPr name="TextBox 8" id="8"/>
          <p:cNvSpPr txBox="true"/>
          <p:nvPr/>
        </p:nvSpPr>
        <p:spPr>
          <a:xfrm rot="0">
            <a:off x="11995048" y="2386610"/>
            <a:ext cx="5606785" cy="34170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rPr>
              <a:t>To extend the shopping experience beyond the Myntra platform, a browser extension can be added, enabling users to discover similar products while browsing the web. When watching a series or browsing content online, the extension identifies clothing and accessories and provides links to similar products available on Myntra. This seamless integration allows users to instantly shop for items they find appealing, capitalizing on spontaneous shopping impulses and driving additional traffic to Myntra's site.</a:t>
            </a:r>
          </a:p>
          <a:p>
            <a:pPr algn="l">
              <a:lnSpc>
                <a:spcPts val="2285"/>
              </a:lnSpc>
            </a:pPr>
          </a:p>
        </p:txBody>
      </p:sp>
      <p:sp>
        <p:nvSpPr>
          <p:cNvPr name="TextBox 9" id="9"/>
          <p:cNvSpPr txBox="true"/>
          <p:nvPr/>
        </p:nvSpPr>
        <p:spPr>
          <a:xfrm rot="0">
            <a:off x="12024776" y="6596483"/>
            <a:ext cx="5825880" cy="1750181"/>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rPr>
              <a:t>Frontend:</a:t>
            </a:r>
            <a:r>
              <a:rPr lang="en-US" sz="1576" spc="63">
                <a:solidFill>
                  <a:srgbClr val="000000"/>
                </a:solidFill>
                <a:latin typeface="Montserrat Light"/>
              </a:rPr>
              <a:t> Javascript, HTML/CSS</a:t>
            </a:r>
          </a:p>
          <a:p>
            <a:pPr algn="l">
              <a:lnSpc>
                <a:spcPts val="2285"/>
              </a:lnSpc>
            </a:pPr>
            <a:r>
              <a:rPr lang="en-US" sz="1576" spc="63">
                <a:solidFill>
                  <a:srgbClr val="000000"/>
                </a:solidFill>
                <a:latin typeface="Montserrat Light Bold"/>
              </a:rPr>
              <a:t>Frameworks:</a:t>
            </a:r>
            <a:r>
              <a:rPr lang="en-US" sz="1576" spc="63">
                <a:solidFill>
                  <a:srgbClr val="000000"/>
                </a:solidFill>
                <a:latin typeface="Montserrat Light"/>
              </a:rPr>
              <a:t> Browser Extension APIs,React,Axios</a:t>
            </a:r>
          </a:p>
          <a:p>
            <a:pPr algn="l">
              <a:lnSpc>
                <a:spcPts val="2285"/>
              </a:lnSpc>
            </a:pPr>
            <a:r>
              <a:rPr lang="en-US" sz="1576" spc="63">
                <a:solidFill>
                  <a:srgbClr val="000000"/>
                </a:solidFill>
                <a:latin typeface="Montserrat Light Bold"/>
              </a:rPr>
              <a:t>Backend:</a:t>
            </a:r>
            <a:r>
              <a:rPr lang="en-US" sz="1576" spc="63">
                <a:solidFill>
                  <a:srgbClr val="000000"/>
                </a:solidFill>
                <a:latin typeface="Montserrat Light"/>
              </a:rPr>
              <a:t> Node.js, Express.js</a:t>
            </a:r>
          </a:p>
          <a:p>
            <a:pPr algn="l">
              <a:lnSpc>
                <a:spcPts val="2285"/>
              </a:lnSpc>
            </a:pPr>
            <a:r>
              <a:rPr lang="en-US" sz="1576" spc="63">
                <a:solidFill>
                  <a:srgbClr val="000000"/>
                </a:solidFill>
                <a:latin typeface="Montserrat Light Bold"/>
              </a:rPr>
              <a:t>Database:</a:t>
            </a:r>
            <a:r>
              <a:rPr lang="en-US" sz="1576" spc="63">
                <a:solidFill>
                  <a:srgbClr val="000000"/>
                </a:solidFill>
                <a:latin typeface="Montserrat Light"/>
              </a:rPr>
              <a:t> MongoDB</a:t>
            </a:r>
          </a:p>
          <a:p>
            <a:pPr algn="l">
              <a:lnSpc>
                <a:spcPts val="2285"/>
              </a:lnSpc>
            </a:pPr>
            <a:r>
              <a:rPr lang="en-US" sz="1576" spc="63">
                <a:solidFill>
                  <a:srgbClr val="000000"/>
                </a:solidFill>
                <a:latin typeface="Montserrat Light Bold"/>
              </a:rPr>
              <a:t>API Integration: </a:t>
            </a:r>
            <a:r>
              <a:rPr lang="en-US" sz="1576" spc="63">
                <a:solidFill>
                  <a:srgbClr val="000000"/>
                </a:solidFill>
                <a:latin typeface="Montserrat Light"/>
              </a:rPr>
              <a:t>Myntra API, Browser API</a:t>
            </a:r>
          </a:p>
          <a:p>
            <a:pPr algn="l">
              <a:lnSpc>
                <a:spcPts val="2285"/>
              </a:lnSpc>
            </a:pPr>
          </a:p>
        </p:txBody>
      </p:sp>
      <p:sp>
        <p:nvSpPr>
          <p:cNvPr name="TextBox 10" id="10"/>
          <p:cNvSpPr txBox="true"/>
          <p:nvPr/>
        </p:nvSpPr>
        <p:spPr>
          <a:xfrm rot="0">
            <a:off x="11995048" y="1730045"/>
            <a:ext cx="5158305"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BROWSER EXTENSION FOR SEAMLESS SHOPPING INTEGRATION: #FINDMYFIT</a:t>
            </a:r>
          </a:p>
        </p:txBody>
      </p:sp>
      <p:sp>
        <p:nvSpPr>
          <p:cNvPr name="TextBox 11" id="11"/>
          <p:cNvSpPr txBox="true"/>
          <p:nvPr/>
        </p:nvSpPr>
        <p:spPr>
          <a:xfrm rot="0">
            <a:off x="636390" y="9170405"/>
            <a:ext cx="11034782"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SHOP WHAT YOU SEE: INSTANTLY DISCOVER AND BUY SIMILAR PRODUCTS WITH MYNTRA'S NEW BROWSER EXTENSION</a:t>
            </a:r>
          </a:p>
        </p:txBody>
      </p:sp>
      <p:sp>
        <p:nvSpPr>
          <p:cNvPr name="TextBox 12" id="12"/>
          <p:cNvSpPr txBox="true"/>
          <p:nvPr/>
        </p:nvSpPr>
        <p:spPr>
          <a:xfrm rot="0">
            <a:off x="11995048" y="8546028"/>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Platform:</a:t>
            </a:r>
          </a:p>
        </p:txBody>
      </p:sp>
      <p:sp>
        <p:nvSpPr>
          <p:cNvPr name="TextBox 13" id="13"/>
          <p:cNvSpPr txBox="true"/>
          <p:nvPr/>
        </p:nvSpPr>
        <p:spPr>
          <a:xfrm rot="0">
            <a:off x="12024776" y="9185082"/>
            <a:ext cx="5158305" cy="275564"/>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MYNTRA'S WEBSITE</a:t>
            </a:r>
          </a:p>
        </p:txBody>
      </p:sp>
      <p:sp>
        <p:nvSpPr>
          <p:cNvPr name="Freeform 14" id="14"/>
          <p:cNvSpPr/>
          <p:nvPr/>
        </p:nvSpPr>
        <p:spPr>
          <a:xfrm flipH="true" flipV="true" rot="-8866853">
            <a:off x="9600193" y="1285638"/>
            <a:ext cx="1138797" cy="605802"/>
          </a:xfrm>
          <a:custGeom>
            <a:avLst/>
            <a:gdLst/>
            <a:ahLst/>
            <a:cxnLst/>
            <a:rect r="r" b="b" t="t" l="l"/>
            <a:pathLst>
              <a:path h="605802" w="1138797">
                <a:moveTo>
                  <a:pt x="1138797" y="605801"/>
                </a:moveTo>
                <a:lnTo>
                  <a:pt x="0" y="605801"/>
                </a:lnTo>
                <a:lnTo>
                  <a:pt x="0" y="0"/>
                </a:lnTo>
                <a:lnTo>
                  <a:pt x="1138797" y="0"/>
                </a:lnTo>
                <a:lnTo>
                  <a:pt x="1138797" y="60580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5551374" y="963893"/>
            <a:ext cx="3975003"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Add Myntra’s #FindMyFit chrome extension and use it anytime, anywhere!</a:t>
            </a:r>
          </a:p>
        </p:txBody>
      </p:sp>
      <p:sp>
        <p:nvSpPr>
          <p:cNvPr name="TextBox 16" id="16"/>
          <p:cNvSpPr txBox="true"/>
          <p:nvPr/>
        </p:nvSpPr>
        <p:spPr>
          <a:xfrm rot="0">
            <a:off x="421470" y="7357111"/>
            <a:ext cx="2852394" cy="973533"/>
          </a:xfrm>
          <a:prstGeom prst="rect">
            <a:avLst/>
          </a:prstGeom>
        </p:spPr>
        <p:txBody>
          <a:bodyPr anchor="t" rtlCol="false" tIns="0" lIns="0" bIns="0" rIns="0">
            <a:spAutoFit/>
          </a:bodyPr>
          <a:lstStyle/>
          <a:p>
            <a:pPr algn="l">
              <a:lnSpc>
                <a:spcPts val="3892"/>
              </a:lnSpc>
            </a:pPr>
            <a:r>
              <a:rPr lang="en-US" sz="3506">
                <a:solidFill>
                  <a:srgbClr val="FE8D2A"/>
                </a:solidFill>
                <a:latin typeface="TAN Headline"/>
              </a:rPr>
              <a:t>#no</a:t>
            </a:r>
          </a:p>
          <a:p>
            <a:pPr algn="l">
              <a:lnSpc>
                <a:spcPts val="3892"/>
              </a:lnSpc>
            </a:pPr>
            <a:r>
              <a:rPr lang="en-US" sz="3506">
                <a:solidFill>
                  <a:srgbClr val="E65418"/>
                </a:solidFill>
                <a:latin typeface="TAN Headline"/>
              </a:rPr>
              <a:t>FOMO</a:t>
            </a:r>
          </a:p>
        </p:txBody>
      </p:sp>
      <p:sp>
        <p:nvSpPr>
          <p:cNvPr name="TextBox 17" id="17"/>
          <p:cNvSpPr txBox="true"/>
          <p:nvPr/>
        </p:nvSpPr>
        <p:spPr>
          <a:xfrm rot="0">
            <a:off x="1847667" y="7865666"/>
            <a:ext cx="9477456" cy="514058"/>
          </a:xfrm>
          <a:prstGeom prst="rect">
            <a:avLst/>
          </a:prstGeom>
        </p:spPr>
        <p:txBody>
          <a:bodyPr anchor="t" rtlCol="false" tIns="0" lIns="0" bIns="0" rIns="0">
            <a:spAutoFit/>
          </a:bodyPr>
          <a:lstStyle/>
          <a:p>
            <a:pPr algn="r">
              <a:lnSpc>
                <a:spcPts val="4216"/>
              </a:lnSpc>
            </a:pPr>
            <a:r>
              <a:rPr lang="en-US" sz="3011" spc="-105">
                <a:solidFill>
                  <a:srgbClr val="000000"/>
                </a:solidFill>
                <a:latin typeface="Cooper BT Bold Italics"/>
              </a:rPr>
              <a:t>Never miss out on the </a:t>
            </a:r>
            <a:r>
              <a:rPr lang="en-US" sz="3011" spc="-105">
                <a:solidFill>
                  <a:srgbClr val="F31AB0"/>
                </a:solidFill>
                <a:latin typeface="Cooper BT Bold Italics"/>
              </a:rPr>
              <a:t>latest </a:t>
            </a:r>
            <a:r>
              <a:rPr lang="en-US" sz="3011" spc="-105">
                <a:solidFill>
                  <a:srgbClr val="FE8D2A"/>
                </a:solidFill>
                <a:latin typeface="Cooper BT Bold Italics"/>
              </a:rPr>
              <a:t>trendsss</a:t>
            </a:r>
            <a:r>
              <a:rPr lang="en-US" sz="3011" spc="-105">
                <a:solidFill>
                  <a:srgbClr val="000000"/>
                </a:solidFill>
                <a:latin typeface="Cooper BT Bold Italics"/>
              </a:rPr>
              <a:t>!</a:t>
            </a:r>
          </a:p>
        </p:txBody>
      </p:sp>
      <p:sp>
        <p:nvSpPr>
          <p:cNvPr name="Freeform 18" id="18"/>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AutoShape 3" id="3"/>
          <p:cNvSpPr/>
          <p:nvPr/>
        </p:nvSpPr>
        <p:spPr>
          <a:xfrm>
            <a:off x="-1056783" y="10287000"/>
            <a:ext cx="19344783" cy="0"/>
          </a:xfrm>
          <a:prstGeom prst="line">
            <a:avLst/>
          </a:prstGeom>
          <a:ln cap="flat" w="161925">
            <a:solidFill>
              <a:srgbClr val="301D3B"/>
            </a:solidFill>
            <a:prstDash val="solid"/>
            <a:headEnd type="none" len="sm" w="sm"/>
            <a:tailEnd type="none" len="sm" w="sm"/>
          </a:ln>
        </p:spPr>
      </p:sp>
      <p:sp>
        <p:nvSpPr>
          <p:cNvPr name="Freeform 4" id="4"/>
          <p:cNvSpPr/>
          <p:nvPr/>
        </p:nvSpPr>
        <p:spPr>
          <a:xfrm flipH="false" flipV="false" rot="0">
            <a:off x="7866265" y="728086"/>
            <a:ext cx="2632221" cy="5740012"/>
          </a:xfrm>
          <a:custGeom>
            <a:avLst/>
            <a:gdLst/>
            <a:ahLst/>
            <a:cxnLst/>
            <a:rect r="r" b="b" t="t" l="l"/>
            <a:pathLst>
              <a:path h="5740012" w="2632221">
                <a:moveTo>
                  <a:pt x="0" y="0"/>
                </a:moveTo>
                <a:lnTo>
                  <a:pt x="2632221" y="0"/>
                </a:lnTo>
                <a:lnTo>
                  <a:pt x="2632221" y="5740012"/>
                </a:lnTo>
                <a:lnTo>
                  <a:pt x="0" y="5740012"/>
                </a:lnTo>
                <a:lnTo>
                  <a:pt x="0" y="0"/>
                </a:lnTo>
                <a:close/>
              </a:path>
            </a:pathLst>
          </a:custGeom>
          <a:blipFill>
            <a:blip r:embed="rId3"/>
            <a:stretch>
              <a:fillRect l="0" t="0" r="0" b="0"/>
            </a:stretch>
          </a:blipFill>
        </p:spPr>
      </p:sp>
      <p:sp>
        <p:nvSpPr>
          <p:cNvPr name="Freeform 5" id="5"/>
          <p:cNvSpPr/>
          <p:nvPr/>
        </p:nvSpPr>
        <p:spPr>
          <a:xfrm flipH="false" flipV="false" rot="0">
            <a:off x="9498360" y="3329243"/>
            <a:ext cx="2878795" cy="6277709"/>
          </a:xfrm>
          <a:custGeom>
            <a:avLst/>
            <a:gdLst/>
            <a:ahLst/>
            <a:cxnLst/>
            <a:rect r="r" b="b" t="t" l="l"/>
            <a:pathLst>
              <a:path h="6277709" w="2878795">
                <a:moveTo>
                  <a:pt x="0" y="0"/>
                </a:moveTo>
                <a:lnTo>
                  <a:pt x="2878795" y="0"/>
                </a:lnTo>
                <a:lnTo>
                  <a:pt x="2878795" y="6277709"/>
                </a:lnTo>
                <a:lnTo>
                  <a:pt x="0" y="6277709"/>
                </a:lnTo>
                <a:lnTo>
                  <a:pt x="0" y="0"/>
                </a:lnTo>
                <a:close/>
              </a:path>
            </a:pathLst>
          </a:custGeom>
          <a:blipFill>
            <a:blip r:embed="rId4"/>
            <a:stretch>
              <a:fillRect l="0" t="0" r="0" b="0"/>
            </a:stretch>
          </a:blipFill>
        </p:spPr>
      </p:sp>
      <p:sp>
        <p:nvSpPr>
          <p:cNvPr name="Freeform 6" id="6"/>
          <p:cNvSpPr/>
          <p:nvPr/>
        </p:nvSpPr>
        <p:spPr>
          <a:xfrm flipH="false" flipV="false" rot="0">
            <a:off x="14972956" y="3468571"/>
            <a:ext cx="2751011" cy="5999053"/>
          </a:xfrm>
          <a:custGeom>
            <a:avLst/>
            <a:gdLst/>
            <a:ahLst/>
            <a:cxnLst/>
            <a:rect r="r" b="b" t="t" l="l"/>
            <a:pathLst>
              <a:path h="5999053" w="2751011">
                <a:moveTo>
                  <a:pt x="0" y="0"/>
                </a:moveTo>
                <a:lnTo>
                  <a:pt x="2751011" y="0"/>
                </a:lnTo>
                <a:lnTo>
                  <a:pt x="2751011" y="5999053"/>
                </a:lnTo>
                <a:lnTo>
                  <a:pt x="0" y="5999053"/>
                </a:lnTo>
                <a:lnTo>
                  <a:pt x="0" y="0"/>
                </a:lnTo>
                <a:close/>
              </a:path>
            </a:pathLst>
          </a:custGeom>
          <a:blipFill>
            <a:blip r:embed="rId5"/>
            <a:stretch>
              <a:fillRect l="0" t="0" r="0" b="0"/>
            </a:stretch>
          </a:blipFill>
        </p:spPr>
      </p:sp>
      <p:sp>
        <p:nvSpPr>
          <p:cNvPr name="Freeform 7" id="7"/>
          <p:cNvSpPr/>
          <p:nvPr/>
        </p:nvSpPr>
        <p:spPr>
          <a:xfrm flipH="false" flipV="false" rot="0">
            <a:off x="12196979" y="456904"/>
            <a:ext cx="3442559" cy="7507093"/>
          </a:xfrm>
          <a:custGeom>
            <a:avLst/>
            <a:gdLst/>
            <a:ahLst/>
            <a:cxnLst/>
            <a:rect r="r" b="b" t="t" l="l"/>
            <a:pathLst>
              <a:path h="7507093" w="3442559">
                <a:moveTo>
                  <a:pt x="0" y="0"/>
                </a:moveTo>
                <a:lnTo>
                  <a:pt x="3442559" y="0"/>
                </a:lnTo>
                <a:lnTo>
                  <a:pt x="3442559" y="7507093"/>
                </a:lnTo>
                <a:lnTo>
                  <a:pt x="0" y="7507093"/>
                </a:lnTo>
                <a:lnTo>
                  <a:pt x="0" y="0"/>
                </a:lnTo>
                <a:close/>
              </a:path>
            </a:pathLst>
          </a:custGeom>
          <a:blipFill>
            <a:blip r:embed="rId6"/>
            <a:stretch>
              <a:fillRect l="0" t="0" r="0" b="0"/>
            </a:stretch>
          </a:blipFill>
        </p:spPr>
      </p:sp>
      <p:sp>
        <p:nvSpPr>
          <p:cNvPr name="TextBox 8" id="8"/>
          <p:cNvSpPr txBox="true"/>
          <p:nvPr/>
        </p:nvSpPr>
        <p:spPr>
          <a:xfrm rot="0">
            <a:off x="761725" y="608251"/>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rPr>
              <a:t>Solution 3</a:t>
            </a:r>
          </a:p>
        </p:txBody>
      </p:sp>
      <p:sp>
        <p:nvSpPr>
          <p:cNvPr name="TextBox 9" id="9"/>
          <p:cNvSpPr txBox="true"/>
          <p:nvPr/>
        </p:nvSpPr>
        <p:spPr>
          <a:xfrm rot="0">
            <a:off x="761725" y="1390183"/>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Idea:</a:t>
            </a:r>
          </a:p>
        </p:txBody>
      </p:sp>
      <p:sp>
        <p:nvSpPr>
          <p:cNvPr name="TextBox 10" id="10"/>
          <p:cNvSpPr txBox="true"/>
          <p:nvPr/>
        </p:nvSpPr>
        <p:spPr>
          <a:xfrm rot="0">
            <a:off x="761725" y="5561442"/>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Focus:</a:t>
            </a:r>
          </a:p>
        </p:txBody>
      </p:sp>
      <p:sp>
        <p:nvSpPr>
          <p:cNvPr name="TextBox 11" id="11"/>
          <p:cNvSpPr txBox="true"/>
          <p:nvPr/>
        </p:nvSpPr>
        <p:spPr>
          <a:xfrm rot="0">
            <a:off x="761725" y="7224017"/>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Tech-Stack:</a:t>
            </a:r>
          </a:p>
        </p:txBody>
      </p:sp>
      <p:sp>
        <p:nvSpPr>
          <p:cNvPr name="TextBox 12" id="12"/>
          <p:cNvSpPr txBox="true"/>
          <p:nvPr/>
        </p:nvSpPr>
        <p:spPr>
          <a:xfrm rot="0">
            <a:off x="761725" y="2668261"/>
            <a:ext cx="6777061" cy="28455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rPr>
              <a:t>Myntra can enhance user engagement by implementing a swipe-based recommendation system where users can swipe left or right to indicate their preferences. Each user is allowed up to five right swipes per day, making their choices more deliberate. With every swipe, users earn points that accumulate towards discounts on future orders. This gamified approach not only makes shopping more interactive and enjoyable but also incentivizes regular use, leading to increased customer loyalty and higher conversion rates.</a:t>
            </a:r>
          </a:p>
          <a:p>
            <a:pPr algn="l">
              <a:lnSpc>
                <a:spcPts val="2285"/>
              </a:lnSpc>
            </a:pPr>
          </a:p>
        </p:txBody>
      </p:sp>
      <p:sp>
        <p:nvSpPr>
          <p:cNvPr name="TextBox 13" id="13"/>
          <p:cNvSpPr txBox="true"/>
          <p:nvPr/>
        </p:nvSpPr>
        <p:spPr>
          <a:xfrm rot="0">
            <a:off x="800558" y="7829344"/>
            <a:ext cx="8364426" cy="20454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rPr>
              <a:t>Frontend:</a:t>
            </a:r>
            <a:r>
              <a:rPr lang="en-US" sz="1576" spc="63">
                <a:solidFill>
                  <a:srgbClr val="000000"/>
                </a:solidFill>
                <a:latin typeface="Montserrat Light"/>
              </a:rPr>
              <a:t> Javascript, React</a:t>
            </a:r>
          </a:p>
          <a:p>
            <a:pPr algn="l">
              <a:lnSpc>
                <a:spcPts val="2285"/>
              </a:lnSpc>
            </a:pPr>
            <a:r>
              <a:rPr lang="en-US" sz="1576" spc="63">
                <a:solidFill>
                  <a:srgbClr val="000000"/>
                </a:solidFill>
                <a:latin typeface="Montserrat Light Bold"/>
              </a:rPr>
              <a:t>Backend:</a:t>
            </a:r>
            <a:r>
              <a:rPr lang="en-US" sz="1576" spc="63">
                <a:solidFill>
                  <a:srgbClr val="000000"/>
                </a:solidFill>
                <a:latin typeface="Montserrat Light"/>
              </a:rPr>
              <a:t> Node.js, Express.js</a:t>
            </a:r>
          </a:p>
          <a:p>
            <a:pPr algn="l">
              <a:lnSpc>
                <a:spcPts val="2285"/>
              </a:lnSpc>
            </a:pPr>
            <a:r>
              <a:rPr lang="en-US" sz="1576" spc="63">
                <a:solidFill>
                  <a:srgbClr val="000000"/>
                </a:solidFill>
                <a:latin typeface="Montserrat Light Bold"/>
              </a:rPr>
              <a:t>Database:</a:t>
            </a:r>
            <a:r>
              <a:rPr lang="en-US" sz="1576" spc="63">
                <a:solidFill>
                  <a:srgbClr val="000000"/>
                </a:solidFill>
                <a:latin typeface="Montserrat Light"/>
              </a:rPr>
              <a:t> MongoDB</a:t>
            </a:r>
          </a:p>
          <a:p>
            <a:pPr algn="l">
              <a:lnSpc>
                <a:spcPts val="2285"/>
              </a:lnSpc>
            </a:pPr>
            <a:r>
              <a:rPr lang="en-US" sz="1576" spc="63">
                <a:solidFill>
                  <a:srgbClr val="000000"/>
                </a:solidFill>
                <a:latin typeface="Montserrat Light Bold"/>
              </a:rPr>
              <a:t>API Integration:</a:t>
            </a:r>
            <a:r>
              <a:rPr lang="en-US" sz="1576" spc="63">
                <a:solidFill>
                  <a:srgbClr val="000000"/>
                </a:solidFill>
                <a:latin typeface="Montserrat Light"/>
              </a:rPr>
              <a:t> Myntra API, Browser API</a:t>
            </a:r>
          </a:p>
          <a:p>
            <a:pPr algn="l">
              <a:lnSpc>
                <a:spcPts val="2285"/>
              </a:lnSpc>
            </a:pPr>
            <a:r>
              <a:rPr lang="en-US" sz="1576" spc="63">
                <a:solidFill>
                  <a:srgbClr val="000000"/>
                </a:solidFill>
                <a:latin typeface="Montserrat Light Bold"/>
              </a:rPr>
              <a:t>Authentication:</a:t>
            </a:r>
            <a:r>
              <a:rPr lang="en-US" sz="1576" spc="63">
                <a:solidFill>
                  <a:srgbClr val="000000"/>
                </a:solidFill>
                <a:latin typeface="Montserrat Light"/>
              </a:rPr>
              <a:t> JWT, OAuth</a:t>
            </a:r>
          </a:p>
          <a:p>
            <a:pPr algn="l">
              <a:lnSpc>
                <a:spcPts val="2285"/>
              </a:lnSpc>
            </a:pPr>
            <a:r>
              <a:rPr lang="en-US" sz="1576" spc="63">
                <a:solidFill>
                  <a:srgbClr val="000000"/>
                </a:solidFill>
                <a:latin typeface="Montserrat Light Bold"/>
              </a:rPr>
              <a:t>Machine Learning:</a:t>
            </a:r>
            <a:r>
              <a:rPr lang="en-US" sz="1576" spc="63">
                <a:solidFill>
                  <a:srgbClr val="000000"/>
                </a:solidFill>
                <a:latin typeface="Montserrat Light"/>
              </a:rPr>
              <a:t> TensorFlow/PyTorch, Collaborative Filtering, Neural Collaborative Filtering (NCF), Recurrent Neural Networks (RNNs)</a:t>
            </a:r>
          </a:p>
        </p:txBody>
      </p:sp>
      <p:sp>
        <p:nvSpPr>
          <p:cNvPr name="TextBox 14" id="14"/>
          <p:cNvSpPr txBox="true"/>
          <p:nvPr/>
        </p:nvSpPr>
        <p:spPr>
          <a:xfrm rot="0">
            <a:off x="761725" y="2030747"/>
            <a:ext cx="6890677"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PERSONALIZED FEED WITH SWIPE-BASED INTERACTION:</a:t>
            </a:r>
          </a:p>
        </p:txBody>
      </p:sp>
      <p:sp>
        <p:nvSpPr>
          <p:cNvPr name="TextBox 15" id="15"/>
          <p:cNvSpPr txBox="true"/>
          <p:nvPr/>
        </p:nvSpPr>
        <p:spPr>
          <a:xfrm rot="0">
            <a:off x="761725" y="6157244"/>
            <a:ext cx="6503884" cy="828014"/>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FASHION FORWARD ENGAGEMENT: REVOLUTIONIZING USER INTERACTION ON MYNTRA WITH SWIPE-BASED TREND IDENTIFICATION</a:t>
            </a:r>
          </a:p>
        </p:txBody>
      </p:sp>
      <p:sp>
        <p:nvSpPr>
          <p:cNvPr name="TextBox 16" id="16"/>
          <p:cNvSpPr txBox="true"/>
          <p:nvPr/>
        </p:nvSpPr>
        <p:spPr>
          <a:xfrm rot="0">
            <a:off x="5765361" y="7638166"/>
            <a:ext cx="24567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rPr>
              <a:t>Platform:</a:t>
            </a:r>
          </a:p>
        </p:txBody>
      </p:sp>
      <p:sp>
        <p:nvSpPr>
          <p:cNvPr name="TextBox 17" id="17"/>
          <p:cNvSpPr txBox="true"/>
          <p:nvPr/>
        </p:nvSpPr>
        <p:spPr>
          <a:xfrm rot="0">
            <a:off x="5765361" y="8215882"/>
            <a:ext cx="6738228"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rPr>
              <a:t>MYNTRA'S MOBILE </a:t>
            </a:r>
          </a:p>
          <a:p>
            <a:pPr algn="l">
              <a:lnSpc>
                <a:spcPts val="2205"/>
              </a:lnSpc>
            </a:pPr>
            <a:r>
              <a:rPr lang="en-US" sz="1520" spc="212">
                <a:solidFill>
                  <a:srgbClr val="000000"/>
                </a:solidFill>
                <a:latin typeface="Montserrat Classic Bold"/>
              </a:rPr>
              <a:t>APPLICATION</a:t>
            </a:r>
          </a:p>
        </p:txBody>
      </p:sp>
      <p:sp>
        <p:nvSpPr>
          <p:cNvPr name="Freeform 18" id="18"/>
          <p:cNvSpPr/>
          <p:nvPr/>
        </p:nvSpPr>
        <p:spPr>
          <a:xfrm flipH="false" flipV="false" rot="-7423560">
            <a:off x="15714494" y="1159382"/>
            <a:ext cx="405458" cy="766329"/>
          </a:xfrm>
          <a:custGeom>
            <a:avLst/>
            <a:gdLst/>
            <a:ahLst/>
            <a:cxnLst/>
            <a:rect r="r" b="b" t="t" l="l"/>
            <a:pathLst>
              <a:path h="766329" w="405458">
                <a:moveTo>
                  <a:pt x="0" y="0"/>
                </a:moveTo>
                <a:lnTo>
                  <a:pt x="405458" y="0"/>
                </a:lnTo>
                <a:lnTo>
                  <a:pt x="405458" y="766329"/>
                </a:lnTo>
                <a:lnTo>
                  <a:pt x="0" y="766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391622">
            <a:off x="12249630" y="8718629"/>
            <a:ext cx="886545" cy="250449"/>
          </a:xfrm>
          <a:custGeom>
            <a:avLst/>
            <a:gdLst/>
            <a:ahLst/>
            <a:cxnLst/>
            <a:rect r="r" b="b" t="t" l="l"/>
            <a:pathLst>
              <a:path h="250449" w="886545">
                <a:moveTo>
                  <a:pt x="0" y="0"/>
                </a:moveTo>
                <a:lnTo>
                  <a:pt x="886545" y="0"/>
                </a:lnTo>
                <a:lnTo>
                  <a:pt x="886545" y="250449"/>
                </a:lnTo>
                <a:lnTo>
                  <a:pt x="0" y="2504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6422597" y="1464572"/>
            <a:ext cx="1441748" cy="121519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Earn Myntra SuperCoins for every swipe!</a:t>
            </a:r>
          </a:p>
        </p:txBody>
      </p:sp>
      <p:sp>
        <p:nvSpPr>
          <p:cNvPr name="TextBox 21" id="21"/>
          <p:cNvSpPr txBox="true"/>
          <p:nvPr/>
        </p:nvSpPr>
        <p:spPr>
          <a:xfrm rot="0">
            <a:off x="7778282" y="6639030"/>
            <a:ext cx="1441748"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Left swipe = CANCELLED!</a:t>
            </a:r>
          </a:p>
        </p:txBody>
      </p:sp>
      <p:sp>
        <p:nvSpPr>
          <p:cNvPr name="TextBox 22" id="22"/>
          <p:cNvSpPr txBox="true"/>
          <p:nvPr/>
        </p:nvSpPr>
        <p:spPr>
          <a:xfrm rot="0">
            <a:off x="13197384" y="8264831"/>
            <a:ext cx="1441748" cy="91992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rPr>
              <a:t>Right swipe for the looks that SLAPS!</a:t>
            </a:r>
          </a:p>
        </p:txBody>
      </p:sp>
      <p:sp>
        <p:nvSpPr>
          <p:cNvPr name="Freeform 23" id="23"/>
          <p:cNvSpPr/>
          <p:nvPr/>
        </p:nvSpPr>
        <p:spPr>
          <a:xfrm flipH="true" flipV="false" rot="2342954">
            <a:off x="7321708" y="5655461"/>
            <a:ext cx="661387" cy="1023422"/>
          </a:xfrm>
          <a:custGeom>
            <a:avLst/>
            <a:gdLst/>
            <a:ahLst/>
            <a:cxnLst/>
            <a:rect r="r" b="b" t="t" l="l"/>
            <a:pathLst>
              <a:path h="1023422" w="661387">
                <a:moveTo>
                  <a:pt x="661387" y="0"/>
                </a:moveTo>
                <a:lnTo>
                  <a:pt x="0" y="0"/>
                </a:lnTo>
                <a:lnTo>
                  <a:pt x="0" y="1023422"/>
                </a:lnTo>
                <a:lnTo>
                  <a:pt x="661387" y="1023422"/>
                </a:lnTo>
                <a:lnTo>
                  <a:pt x="66138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7652401" y="9295466"/>
            <a:ext cx="7402569" cy="655663"/>
          </a:xfrm>
          <a:prstGeom prst="rect">
            <a:avLst/>
          </a:prstGeom>
        </p:spPr>
        <p:txBody>
          <a:bodyPr anchor="t" rtlCol="false" tIns="0" lIns="0" bIns="0" rIns="0">
            <a:spAutoFit/>
          </a:bodyPr>
          <a:lstStyle/>
          <a:p>
            <a:pPr algn="r">
              <a:lnSpc>
                <a:spcPts val="5336"/>
              </a:lnSpc>
            </a:pPr>
            <a:r>
              <a:rPr lang="en-US" sz="3811" spc="-133">
                <a:solidFill>
                  <a:srgbClr val="000000"/>
                </a:solidFill>
                <a:latin typeface="Cooper BT Bold Italics"/>
              </a:rPr>
              <a:t>Swipe and Earn!</a:t>
            </a:r>
          </a:p>
        </p:txBody>
      </p:sp>
      <p:sp>
        <p:nvSpPr>
          <p:cNvPr name="TextBox 25" id="25"/>
          <p:cNvSpPr txBox="true"/>
          <p:nvPr/>
        </p:nvSpPr>
        <p:spPr>
          <a:xfrm rot="0">
            <a:off x="8070481" y="7556325"/>
            <a:ext cx="2147038" cy="305124"/>
          </a:xfrm>
          <a:prstGeom prst="rect">
            <a:avLst/>
          </a:prstGeom>
        </p:spPr>
        <p:txBody>
          <a:bodyPr anchor="t" rtlCol="false" tIns="0" lIns="0" bIns="0" rIns="0">
            <a:spAutoFit/>
          </a:bodyPr>
          <a:lstStyle/>
          <a:p>
            <a:pPr algn="ctr">
              <a:lnSpc>
                <a:spcPts val="2296"/>
              </a:lnSpc>
            </a:pPr>
            <a:r>
              <a:rPr lang="en-US" sz="2639">
                <a:solidFill>
                  <a:srgbClr val="F31AB0"/>
                </a:solidFill>
                <a:latin typeface="TAN Headline"/>
              </a:rPr>
              <a:t>#SIMPing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627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TextBox 3" id="3"/>
          <p:cNvSpPr txBox="true"/>
          <p:nvPr/>
        </p:nvSpPr>
        <p:spPr>
          <a:xfrm rot="0">
            <a:off x="-1753606" y="472439"/>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rPr>
              <a:t>Benefits</a:t>
            </a:r>
          </a:p>
        </p:txBody>
      </p:sp>
      <p:sp>
        <p:nvSpPr>
          <p:cNvPr name="TextBox 4" id="4"/>
          <p:cNvSpPr txBox="true"/>
          <p:nvPr/>
        </p:nvSpPr>
        <p:spPr>
          <a:xfrm rot="0">
            <a:off x="904875" y="1544200"/>
            <a:ext cx="16354425" cy="8012869"/>
          </a:xfrm>
          <a:prstGeom prst="rect">
            <a:avLst/>
          </a:prstGeom>
        </p:spPr>
        <p:txBody>
          <a:bodyPr anchor="t" rtlCol="false" tIns="0" lIns="0" bIns="0" rIns="0">
            <a:spAutoFit/>
          </a:bodyPr>
          <a:lstStyle/>
          <a:p>
            <a:pPr algn="l" marL="405068" indent="-202534" lvl="1">
              <a:lnSpc>
                <a:spcPts val="2720"/>
              </a:lnSpc>
              <a:buFont typeface="Arial"/>
              <a:buChar char="•"/>
            </a:pPr>
            <a:r>
              <a:rPr lang="en-US" sz="1876" spc="75">
                <a:solidFill>
                  <a:srgbClr val="000000"/>
                </a:solidFill>
                <a:latin typeface="Montserrat Light Bold"/>
              </a:rPr>
              <a:t>Enhanced Shopping Convenience:</a:t>
            </a:r>
            <a:r>
              <a:rPr lang="en-US" sz="1876" spc="75">
                <a:solidFill>
                  <a:srgbClr val="000000"/>
                </a:solidFill>
                <a:latin typeface="Montserrat Light"/>
              </a:rPr>
              <a:t> </a:t>
            </a:r>
            <a:r>
              <a:rPr lang="en-US" sz="1876" spc="75">
                <a:solidFill>
                  <a:srgbClr val="000000"/>
                </a:solidFill>
                <a:latin typeface="Montserrat Light"/>
              </a:rPr>
              <a:t>Seamlessly integrate the virtual fashion avatar with a browser extension, allowing      users to discover and purchase similar products from Myntra while browsing other websites or streaming content online. This convenience minimizes the effort of switching between platforms and captures spontaneous shopping impulses, making the shopping experience more fluid and enjoyable.</a:t>
            </a:r>
          </a:p>
          <a:p>
            <a:pPr algn="l" marL="405068" indent="-202534" lvl="1">
              <a:lnSpc>
                <a:spcPts val="2720"/>
              </a:lnSpc>
              <a:buFont typeface="Arial"/>
              <a:buChar char="•"/>
            </a:pPr>
            <a:r>
              <a:rPr lang="en-US" sz="1876" spc="75">
                <a:solidFill>
                  <a:srgbClr val="000000"/>
                </a:solidFill>
                <a:latin typeface="Montserrat Light Bold"/>
              </a:rPr>
              <a:t>Improved User Engagement</a:t>
            </a:r>
            <a:r>
              <a:rPr lang="en-US" sz="1876" spc="75">
                <a:solidFill>
                  <a:srgbClr val="000000"/>
                </a:solidFill>
                <a:latin typeface="Montserrat Light"/>
              </a:rPr>
              <a:t>: Implementing a personalized feed with swipe-based interaction enhances user engagement by tailoring product recommendations based on user preferences. The swipe feature allows users to indicate their likes and dislikes effortlessly, refining the recommendations to match their individual tastes more accurately over time.</a:t>
            </a:r>
          </a:p>
          <a:p>
            <a:pPr algn="l" marL="405068" indent="-202534" lvl="1">
              <a:lnSpc>
                <a:spcPts val="2720"/>
              </a:lnSpc>
              <a:buFont typeface="Arial"/>
              <a:buChar char="•"/>
            </a:pPr>
            <a:r>
              <a:rPr lang="en-US" sz="1876" spc="75">
                <a:solidFill>
                  <a:srgbClr val="000000"/>
                </a:solidFill>
                <a:latin typeface="Montserrat Light Bold"/>
              </a:rPr>
              <a:t>Gamified Shopping Experience</a:t>
            </a:r>
            <a:r>
              <a:rPr lang="en-US" sz="1876" spc="75">
                <a:solidFill>
                  <a:srgbClr val="000000"/>
                </a:solidFill>
                <a:latin typeface="Montserrat Light"/>
              </a:rPr>
              <a:t>: The swipe-based interaction not only makes shopping more interactive but also gamifies the experience by rewarding users with points for each swipe. These points accumulate and can be redeemed for discounts on future purchases, incentivizing users to interact regularly with the platform and fostering customer loyalty.</a:t>
            </a:r>
          </a:p>
          <a:p>
            <a:pPr algn="l" marL="405068" indent="-202534" lvl="1">
              <a:lnSpc>
                <a:spcPts val="2720"/>
              </a:lnSpc>
              <a:buFont typeface="Arial"/>
              <a:buChar char="•"/>
            </a:pPr>
            <a:r>
              <a:rPr lang="en-US" sz="1876" spc="75">
                <a:solidFill>
                  <a:srgbClr val="000000"/>
                </a:solidFill>
                <a:latin typeface="Montserrat Light Bold"/>
              </a:rPr>
              <a:t>Increased Conversion Rates</a:t>
            </a:r>
            <a:r>
              <a:rPr lang="en-US" sz="1876" spc="75">
                <a:solidFill>
                  <a:srgbClr val="000000"/>
                </a:solidFill>
                <a:latin typeface="Montserrat Light"/>
              </a:rPr>
              <a:t>: By integrating these features, Myntra enhances user satisfaction and loyalty, leading to higher conversion rates. Users are more likely to make purchases when they can effortlessly discover products of interest, receive tailored recommendations, and benefit from rewards for their engagement.</a:t>
            </a:r>
          </a:p>
          <a:p>
            <a:pPr algn="l" marL="405068" indent="-202534" lvl="1">
              <a:lnSpc>
                <a:spcPts val="2720"/>
              </a:lnSpc>
              <a:buFont typeface="Arial"/>
              <a:buChar char="•"/>
            </a:pPr>
            <a:r>
              <a:rPr lang="en-US" sz="1876" spc="75">
                <a:solidFill>
                  <a:srgbClr val="000000"/>
                </a:solidFill>
                <a:latin typeface="Montserrat Light Bold"/>
              </a:rPr>
              <a:t>Seamless Cross-Platform Integration</a:t>
            </a:r>
            <a:r>
              <a:rPr lang="en-US" sz="1876" spc="75">
                <a:solidFill>
                  <a:srgbClr val="000000"/>
                </a:solidFill>
                <a:latin typeface="Montserrat Light"/>
              </a:rPr>
              <a:t>: Bridge the gap between browsing and shopping with the browser extension, ensuring a cohesive experience that keeps users engaged across platforms.</a:t>
            </a:r>
          </a:p>
          <a:p>
            <a:pPr algn="l" marL="405068" indent="-202534" lvl="1">
              <a:lnSpc>
                <a:spcPts val="2720"/>
              </a:lnSpc>
              <a:buFont typeface="Arial"/>
              <a:buChar char="•"/>
            </a:pPr>
            <a:r>
              <a:rPr lang="en-US" sz="1876" spc="75">
                <a:solidFill>
                  <a:srgbClr val="000000"/>
                </a:solidFill>
                <a:latin typeface="Montserrat Light Bold"/>
              </a:rPr>
              <a:t>Increased Brand Exposure</a:t>
            </a:r>
            <a:r>
              <a:rPr lang="en-US" sz="1876" spc="75">
                <a:solidFill>
                  <a:srgbClr val="000000"/>
                </a:solidFill>
                <a:latin typeface="Montserrat Light"/>
              </a:rPr>
              <a:t>: Extend Myntra's reach by integrating with users' everyday online activities, placing the brand in front of potential customers during their browsing and streaming sessions.</a:t>
            </a:r>
          </a:p>
          <a:p>
            <a:pPr algn="l" marL="405068" indent="-202534" lvl="1">
              <a:lnSpc>
                <a:spcPts val="2720"/>
              </a:lnSpc>
              <a:buFont typeface="Arial"/>
              <a:buChar char="•"/>
            </a:pPr>
            <a:r>
              <a:rPr lang="en-US" sz="1876" spc="75">
                <a:solidFill>
                  <a:srgbClr val="000000"/>
                </a:solidFill>
                <a:latin typeface="Montserrat Light Bold"/>
              </a:rPr>
              <a:t>Data-Driven Personalization</a:t>
            </a:r>
            <a:r>
              <a:rPr lang="en-US" sz="1876" spc="75">
                <a:solidFill>
                  <a:srgbClr val="000000"/>
                </a:solidFill>
                <a:latin typeface="Montserrat Light"/>
              </a:rPr>
              <a:t>: Utilize swipe-based interactions to gather valuable user data, enabling more accurate and personalized recommendations that resonate with individual preferences and behaviors.</a:t>
            </a:r>
          </a:p>
          <a:p>
            <a:pPr algn="l" marL="405068" indent="-202534" lvl="1">
              <a:lnSpc>
                <a:spcPts val="2720"/>
              </a:lnSpc>
              <a:buFont typeface="Arial"/>
              <a:buChar char="•"/>
            </a:pPr>
            <a:r>
              <a:rPr lang="en-US" sz="1876" spc="75">
                <a:solidFill>
                  <a:srgbClr val="000000"/>
                </a:solidFill>
                <a:latin typeface="Montserrat Light Bold"/>
              </a:rPr>
              <a:t>Community Building</a:t>
            </a:r>
            <a:r>
              <a:rPr lang="en-US" sz="1876" spc="75">
                <a:solidFill>
                  <a:srgbClr val="000000"/>
                </a:solidFill>
                <a:latin typeface="Montserrat Light"/>
              </a:rPr>
              <a:t>: Foster a community of engaged shoppers through interactive features like gamification and social sharing, encouraging user interaction and word-of-mouth referrals.</a:t>
            </a:r>
          </a:p>
          <a:p>
            <a:pPr algn="l" marL="405068" indent="-202534" lvl="1">
              <a:lnSpc>
                <a:spcPts val="2720"/>
              </a:lnSpc>
              <a:buFont typeface="Arial"/>
              <a:buChar char="•"/>
            </a:pPr>
            <a:r>
              <a:rPr lang="en-US" sz="1876" spc="75">
                <a:solidFill>
                  <a:srgbClr val="000000"/>
                </a:solidFill>
                <a:latin typeface="Montserrat Light Bold"/>
              </a:rPr>
              <a:t>Iterative Improvement</a:t>
            </a:r>
            <a:r>
              <a:rPr lang="en-US" sz="1876" spc="75">
                <a:solidFill>
                  <a:srgbClr val="000000"/>
                </a:solidFill>
                <a:latin typeface="Montserrat Light"/>
              </a:rPr>
              <a:t>: Continuously refine the user experience based on collected data and user feedback, ensuring the platform evolves to meet changing consumer expectations and preferences.</a:t>
            </a:r>
          </a:p>
        </p:txBody>
      </p:sp>
      <p:sp>
        <p:nvSpPr>
          <p:cNvPr name="TextBox 5" id="5"/>
          <p:cNvSpPr txBox="true"/>
          <p:nvPr/>
        </p:nvSpPr>
        <p:spPr>
          <a:xfrm rot="0">
            <a:off x="15386988" y="672464"/>
            <a:ext cx="3744624" cy="1219290"/>
          </a:xfrm>
          <a:prstGeom prst="rect">
            <a:avLst/>
          </a:prstGeom>
        </p:spPr>
        <p:txBody>
          <a:bodyPr anchor="t" rtlCol="false" tIns="0" lIns="0" bIns="0" rIns="0">
            <a:spAutoFit/>
          </a:bodyPr>
          <a:lstStyle/>
          <a:p>
            <a:pPr algn="ctr">
              <a:lnSpc>
                <a:spcPts val="4741"/>
              </a:lnSpc>
            </a:pPr>
            <a:r>
              <a:rPr lang="en-US" sz="4603">
                <a:solidFill>
                  <a:srgbClr val="F31AB0"/>
                </a:solidFill>
                <a:latin typeface="TAN Headline"/>
              </a:rPr>
              <a:t>#No</a:t>
            </a:r>
          </a:p>
          <a:p>
            <a:pPr algn="ctr">
              <a:lnSpc>
                <a:spcPts val="4741"/>
              </a:lnSpc>
            </a:pPr>
            <a:r>
              <a:rPr lang="en-US" sz="4603">
                <a:solidFill>
                  <a:srgbClr val="E65418"/>
                </a:solidFill>
                <a:latin typeface="TAN Headline"/>
              </a:rPr>
              <a:t>CAP</a:t>
            </a:r>
          </a:p>
        </p:txBody>
      </p:sp>
      <p:sp>
        <p:nvSpPr>
          <p:cNvPr name="AutoShape 6" id="6"/>
          <p:cNvSpPr/>
          <p:nvPr/>
        </p:nvSpPr>
        <p:spPr>
          <a:xfrm>
            <a:off x="-1056783" y="10287000"/>
            <a:ext cx="19344783" cy="0"/>
          </a:xfrm>
          <a:prstGeom prst="line">
            <a:avLst/>
          </a:prstGeom>
          <a:ln cap="flat" w="161925">
            <a:solidFill>
              <a:srgbClr val="301D3B"/>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DAGJiPgzvAo</dc:identifier>
  <dcterms:modified xsi:type="dcterms:W3CDTF">2011-08-01T06:04:30Z</dcterms:modified>
  <cp:revision>1</cp:revision>
  <dc:title>ThaparInstituteOf EngineeringAndTechnology_MynChamps</dc:title>
</cp:coreProperties>
</file>